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72" r:id="rId2"/>
    <p:sldId id="285" r:id="rId3"/>
    <p:sldId id="291" r:id="rId4"/>
    <p:sldId id="292" r:id="rId5"/>
    <p:sldId id="294" r:id="rId6"/>
    <p:sldId id="295" r:id="rId7"/>
    <p:sldId id="293" r:id="rId8"/>
    <p:sldId id="296" r:id="rId9"/>
    <p:sldId id="297" r:id="rId10"/>
    <p:sldId id="298" r:id="rId11"/>
    <p:sldId id="299" r:id="rId12"/>
    <p:sldId id="300"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800"/>
    <a:srgbClr val="996600"/>
    <a:srgbClr val="CCFFFF"/>
    <a:srgbClr val="002776"/>
    <a:srgbClr val="A50021"/>
    <a:srgbClr val="66FFFF"/>
    <a:srgbClr val="00FFFF"/>
    <a:srgbClr val="993300"/>
    <a:srgbClr val="000022"/>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3" autoAdjust="0"/>
    <p:restoredTop sz="94586"/>
  </p:normalViewPr>
  <p:slideViewPr>
    <p:cSldViewPr snapToGrid="0">
      <p:cViewPr varScale="1">
        <p:scale>
          <a:sx n="85" d="100"/>
          <a:sy n="85" d="100"/>
        </p:scale>
        <p:origin x="168" y="5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7FAC36-3D94-E346-A4D3-772E69BDBE1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CF77-ACFA-B94B-91F5-914432E6E3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9A8E27B-7C77-CC41-A39D-023AFAB36DE6}" type="datetimeFigureOut">
              <a:rPr lang="en-US" smtClean="0"/>
              <a:t>11/20/22</a:t>
            </a:fld>
            <a:endParaRPr lang="en-US"/>
          </a:p>
        </p:txBody>
      </p:sp>
      <p:sp>
        <p:nvSpPr>
          <p:cNvPr id="4" name="Footer Placeholder 3">
            <a:extLst>
              <a:ext uri="{FF2B5EF4-FFF2-40B4-BE49-F238E27FC236}">
                <a16:creationId xmlns:a16="http://schemas.microsoft.com/office/drawing/2014/main" id="{3C4321A4-F51E-1048-AB83-FF2039DBFC0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14E9F1-3DF8-7846-80D4-E03BF10B0CB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5FB1BB-AEB7-CA41-9E6F-0F3EC450C625}" type="slidenum">
              <a:rPr lang="en-US" smtClean="0"/>
              <a:t>‹#›</a:t>
            </a:fld>
            <a:endParaRPr lang="en-US"/>
          </a:p>
        </p:txBody>
      </p:sp>
    </p:spTree>
    <p:extLst>
      <p:ext uri="{BB962C8B-B14F-4D97-AF65-F5344CB8AC3E}">
        <p14:creationId xmlns:p14="http://schemas.microsoft.com/office/powerpoint/2010/main" val="2058014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1A0D81E-2DE2-F343-8052-0205F439FE59}" type="datetimeFigureOut">
              <a:rPr lang="en-US" smtClean="0"/>
              <a:t>11/20/22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6C666FD-F8D3-E647-945C-2D766258BE77}" type="slidenum">
              <a:rPr lang="en-US" smtClean="0"/>
              <a:t>‹#›</a:t>
            </a:fld>
            <a:endParaRPr lang="en-US"/>
          </a:p>
        </p:txBody>
      </p:sp>
    </p:spTree>
    <p:extLst>
      <p:ext uri="{BB962C8B-B14F-4D97-AF65-F5344CB8AC3E}">
        <p14:creationId xmlns:p14="http://schemas.microsoft.com/office/powerpoint/2010/main" val="245957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1</a:t>
            </a:fld>
            <a:endParaRPr lang="en-US"/>
          </a:p>
        </p:txBody>
      </p:sp>
    </p:spTree>
    <p:extLst>
      <p:ext uri="{BB962C8B-B14F-4D97-AF65-F5344CB8AC3E}">
        <p14:creationId xmlns:p14="http://schemas.microsoft.com/office/powerpoint/2010/main" val="270381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666FD-F8D3-E647-945C-2D766258BE77}" type="slidenum">
              <a:rPr lang="en-US" smtClean="0"/>
              <a:t>8</a:t>
            </a:fld>
            <a:endParaRPr lang="en-US"/>
          </a:p>
        </p:txBody>
      </p:sp>
    </p:spTree>
    <p:extLst>
      <p:ext uri="{BB962C8B-B14F-4D97-AF65-F5344CB8AC3E}">
        <p14:creationId xmlns:p14="http://schemas.microsoft.com/office/powerpoint/2010/main" val="106796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0093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37674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69181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28600" y="1280160"/>
            <a:ext cx="8698230" cy="54413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DCA548-3128-4156-934E-086DD6725C1A}"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07218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DCA548-3128-4156-934E-086DD6725C1A}"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404093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0160"/>
            <a:ext cx="3886200" cy="5441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80160"/>
            <a:ext cx="3886200" cy="5441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CA548-3128-4156-934E-086DD6725C1A}"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418689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CA548-3128-4156-934E-086DD6725C1A}" type="datetimeFigureOut">
              <a:rPr lang="en-US" smtClean="0"/>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79910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CA548-3128-4156-934E-086DD6725C1A}" type="datetimeFigureOut">
              <a:rPr lang="en-US" smtClean="0"/>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43230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CA548-3128-4156-934E-086DD6725C1A}" type="datetimeFigureOut">
              <a:rPr lang="en-US" smtClean="0"/>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40058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95887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1227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CA548-3128-4156-934E-086DD6725C1A}" type="datetimeFigureOut">
              <a:rPr lang="en-US" smtClean="0"/>
              <a:t>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346A-B3AD-4FCB-9011-4B5E7934A958}" type="slidenum">
              <a:rPr lang="en-US" smtClean="0"/>
              <a:t>‹#›</a:t>
            </a:fld>
            <a:endParaRPr lang="en-US"/>
          </a:p>
        </p:txBody>
      </p:sp>
      <p:grpSp>
        <p:nvGrpSpPr>
          <p:cNvPr id="7" name="Group 6">
            <a:extLst>
              <a:ext uri="{FF2B5EF4-FFF2-40B4-BE49-F238E27FC236}">
                <a16:creationId xmlns:a16="http://schemas.microsoft.com/office/drawing/2014/main" id="{65487A9A-3D4F-DD48-9071-4345755210CD}"/>
              </a:ext>
            </a:extLst>
          </p:cNvPr>
          <p:cNvGrpSpPr/>
          <p:nvPr userDrawn="1"/>
        </p:nvGrpSpPr>
        <p:grpSpPr>
          <a:xfrm>
            <a:off x="7620" y="0"/>
            <a:ext cx="9144000" cy="6858000"/>
            <a:chOff x="10160" y="0"/>
            <a:chExt cx="12192000" cy="6858000"/>
          </a:xfrm>
        </p:grpSpPr>
        <p:sp>
          <p:nvSpPr>
            <p:cNvPr id="8" name="Rectangle 7">
              <a:extLst>
                <a:ext uri="{FF2B5EF4-FFF2-40B4-BE49-F238E27FC236}">
                  <a16:creationId xmlns:a16="http://schemas.microsoft.com/office/drawing/2014/main" id="{284B9C77-3224-A444-B613-5091FE1CF787}"/>
                </a:ext>
              </a:extLst>
            </p:cNvPr>
            <p:cNvSpPr/>
            <p:nvPr/>
          </p:nvSpPr>
          <p:spPr>
            <a:xfrm>
              <a:off x="10160" y="0"/>
              <a:ext cx="12192000" cy="685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D18D869-FFF8-E04B-A1C8-43A8046216B8}"/>
                </a:ext>
              </a:extLst>
            </p:cNvPr>
            <p:cNvSpPr/>
            <p:nvPr/>
          </p:nvSpPr>
          <p:spPr>
            <a:xfrm>
              <a:off x="314960" y="274320"/>
              <a:ext cx="11612880" cy="89408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F5D305F-8E4B-A94B-A7C0-739F594A5FA2}"/>
                </a:ext>
              </a:extLst>
            </p:cNvPr>
            <p:cNvSpPr/>
            <p:nvPr/>
          </p:nvSpPr>
          <p:spPr>
            <a:xfrm>
              <a:off x="426720" y="375920"/>
              <a:ext cx="1135888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640FFAC-F7E2-BA45-AB33-4E6D7CB81E30}"/>
                </a:ext>
              </a:extLst>
            </p:cNvPr>
            <p:cNvSpPr txBox="1"/>
            <p:nvPr/>
          </p:nvSpPr>
          <p:spPr>
            <a:xfrm>
              <a:off x="426720" y="489436"/>
              <a:ext cx="10438129" cy="461665"/>
            </a:xfrm>
            <a:prstGeom prst="rect">
              <a:avLst/>
            </a:prstGeom>
            <a:noFill/>
          </p:spPr>
          <p:txBody>
            <a:bodyPr wrap="square" rtlCol="0">
              <a:spAutoFit/>
            </a:bodyPr>
            <a:lstStyle/>
            <a:p>
              <a:r>
                <a:rPr lang="en-US" sz="2400" b="1" dirty="0">
                  <a:solidFill>
                    <a:srgbClr val="FFFFE1"/>
                  </a:solidFill>
                  <a:latin typeface="Times" pitchFamily="2" charset="0"/>
                </a:rPr>
                <a:t>GENESIS:  Lesson 5 – Chapters 4, 5  Cain, Abel &amp; Seth</a:t>
              </a:r>
            </a:p>
          </p:txBody>
        </p:sp>
      </p:grpSp>
      <p:sp>
        <p:nvSpPr>
          <p:cNvPr id="12" name="Rectangle 11">
            <a:extLst>
              <a:ext uri="{FF2B5EF4-FFF2-40B4-BE49-F238E27FC236}">
                <a16:creationId xmlns:a16="http://schemas.microsoft.com/office/drawing/2014/main" id="{F6A39A38-CB8F-5645-BC34-617260DF11C0}"/>
              </a:ext>
            </a:extLst>
          </p:cNvPr>
          <p:cNvSpPr/>
          <p:nvPr userDrawn="1"/>
        </p:nvSpPr>
        <p:spPr>
          <a:xfrm>
            <a:off x="320040" y="1646238"/>
            <a:ext cx="851916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31CD95F7-179B-5144-910D-9871A30FB6A2}"/>
              </a:ext>
            </a:extLst>
          </p:cNvPr>
          <p:cNvSpPr txBox="1"/>
          <p:nvPr userDrawn="1"/>
        </p:nvSpPr>
        <p:spPr>
          <a:xfrm>
            <a:off x="8124825" y="611188"/>
            <a:ext cx="781050" cy="276999"/>
          </a:xfrm>
          <a:prstGeom prst="rect">
            <a:avLst/>
          </a:prstGeom>
          <a:noFill/>
        </p:spPr>
        <p:txBody>
          <a:bodyPr wrap="square" rtlCol="0">
            <a:spAutoFit/>
          </a:bodyPr>
          <a:lstStyle/>
          <a:p>
            <a:r>
              <a:rPr lang="en-US" sz="1200" dirty="0">
                <a:solidFill>
                  <a:schemeClr val="bg1"/>
                </a:solidFill>
                <a:latin typeface="Times" pitchFamily="2" charset="0"/>
              </a:rPr>
              <a:t>Quarter 1</a:t>
            </a:r>
          </a:p>
        </p:txBody>
      </p:sp>
    </p:spTree>
    <p:extLst>
      <p:ext uri="{BB962C8B-B14F-4D97-AF65-F5344CB8AC3E}">
        <p14:creationId xmlns:p14="http://schemas.microsoft.com/office/powerpoint/2010/main" val="2147107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3174E-FAA2-E44B-BE3D-2E054496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447" y="857250"/>
            <a:ext cx="5143500" cy="5143500"/>
          </a:xfrm>
          <a:prstGeom prst="rect">
            <a:avLst/>
          </a:prstGeom>
        </p:spPr>
      </p:pic>
      <p:sp>
        <p:nvSpPr>
          <p:cNvPr id="4" name="TextBox 3">
            <a:extLst>
              <a:ext uri="{FF2B5EF4-FFF2-40B4-BE49-F238E27FC236}">
                <a16:creationId xmlns:a16="http://schemas.microsoft.com/office/drawing/2014/main" id="{F15C078D-9997-BA4C-93C5-0EB5A75597FD}"/>
              </a:ext>
            </a:extLst>
          </p:cNvPr>
          <p:cNvSpPr txBox="1"/>
          <p:nvPr/>
        </p:nvSpPr>
        <p:spPr>
          <a:xfrm>
            <a:off x="232813" y="4367964"/>
            <a:ext cx="7025269" cy="1431161"/>
          </a:xfrm>
          <a:prstGeom prst="rect">
            <a:avLst/>
          </a:prstGeom>
          <a:noFill/>
        </p:spPr>
        <p:txBody>
          <a:bodyPr wrap="square" rtlCol="0">
            <a:spAutoFit/>
          </a:bodyPr>
          <a:lstStyle/>
          <a:p>
            <a:r>
              <a:rPr lang="en-US" sz="5400" dirty="0">
                <a:solidFill>
                  <a:schemeClr val="bg1"/>
                </a:solidFill>
                <a:latin typeface="Times" pitchFamily="2" charset="0"/>
              </a:rPr>
              <a:t>GENESIS</a:t>
            </a:r>
          </a:p>
          <a:p>
            <a:r>
              <a:rPr lang="en-US" sz="3300" i="1" dirty="0">
                <a:solidFill>
                  <a:schemeClr val="bg1"/>
                </a:solidFill>
                <a:latin typeface="Times" pitchFamily="2" charset="0"/>
              </a:rPr>
              <a:t>”In the beginning God…”</a:t>
            </a:r>
          </a:p>
        </p:txBody>
      </p:sp>
    </p:spTree>
    <p:extLst>
      <p:ext uri="{BB962C8B-B14F-4D97-AF65-F5344CB8AC3E}">
        <p14:creationId xmlns:p14="http://schemas.microsoft.com/office/powerpoint/2010/main" val="291338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Cain’s lineage  </a:t>
            </a:r>
            <a:r>
              <a:rPr lang="en-US" sz="3200" b="1" dirty="0">
                <a:solidFill>
                  <a:srgbClr val="C00000"/>
                </a:solidFill>
              </a:rPr>
              <a:t>Genesis 4:16-24</a:t>
            </a:r>
          </a:p>
          <a:p>
            <a:pPr lvl="1"/>
            <a:r>
              <a:rPr lang="en-US" sz="2800" b="1" dirty="0">
                <a:solidFill>
                  <a:srgbClr val="502800"/>
                </a:solidFill>
              </a:rPr>
              <a:t>”And Lamech took unto him two wives”  </a:t>
            </a:r>
            <a:endParaRPr lang="en-US" sz="2800" b="1" dirty="0">
              <a:solidFill>
                <a:srgbClr val="C00000"/>
              </a:solidFill>
            </a:endParaRPr>
          </a:p>
          <a:p>
            <a:pPr lvl="2"/>
            <a:r>
              <a:rPr lang="en-US" sz="2400" b="1" dirty="0">
                <a:solidFill>
                  <a:srgbClr val="502800"/>
                </a:solidFill>
              </a:rPr>
              <a:t>“Moral law is a reflection of God’s character and never changes?”  No, law directing moral issues did change with the covenant, reference </a:t>
            </a:r>
            <a:r>
              <a:rPr lang="en-US" sz="2400" b="1" dirty="0">
                <a:solidFill>
                  <a:srgbClr val="C00000"/>
                </a:solidFill>
              </a:rPr>
              <a:t>Matthew 5</a:t>
            </a:r>
            <a:r>
              <a:rPr lang="en-US" sz="2400" b="1" dirty="0">
                <a:solidFill>
                  <a:srgbClr val="502800"/>
                </a:solidFill>
              </a:rPr>
              <a:t>.  Abide in the </a:t>
            </a:r>
            <a:r>
              <a:rPr lang="en-US" sz="2400" b="1" u="sng" dirty="0">
                <a:solidFill>
                  <a:srgbClr val="502800"/>
                </a:solidFill>
              </a:rPr>
              <a:t>God’s word</a:t>
            </a:r>
            <a:r>
              <a:rPr lang="en-US" sz="2400" b="1" dirty="0">
                <a:solidFill>
                  <a:srgbClr val="502800"/>
                </a:solidFill>
              </a:rPr>
              <a:t> (John 8:31-32), not in clichés.</a:t>
            </a:r>
          </a:p>
          <a:p>
            <a:pPr lvl="2"/>
            <a:r>
              <a:rPr lang="en-US" sz="2400" b="1" dirty="0">
                <a:solidFill>
                  <a:srgbClr val="502800"/>
                </a:solidFill>
              </a:rPr>
              <a:t>As we read the from the Old Testament during these next two years of our 4 year study through the Bible, whether we see people involved in </a:t>
            </a:r>
            <a:r>
              <a:rPr lang="en-US" sz="2400" b="1" dirty="0">
                <a:solidFill>
                  <a:srgbClr val="C00000"/>
                </a:solidFill>
              </a:rPr>
              <a:t>animal sacrifice, instrumental music, sabbath observance, polygamy, or vengeance, </a:t>
            </a:r>
            <a:r>
              <a:rPr lang="en-US" sz="2400" b="1" dirty="0">
                <a:solidFill>
                  <a:srgbClr val="502800"/>
                </a:solidFill>
              </a:rPr>
              <a:t> remember that WE are “under law to Christ” </a:t>
            </a:r>
            <a:r>
              <a:rPr lang="en-US" sz="2400" b="1" u="sng" dirty="0">
                <a:solidFill>
                  <a:srgbClr val="502800"/>
                </a:solidFill>
              </a:rPr>
              <a:t>not</a:t>
            </a:r>
            <a:r>
              <a:rPr lang="en-US" sz="2400" b="1" dirty="0">
                <a:solidFill>
                  <a:srgbClr val="502800"/>
                </a:solidFill>
              </a:rPr>
              <a:t> Moses.  </a:t>
            </a:r>
            <a:r>
              <a:rPr lang="en-US" sz="2400" b="1" dirty="0">
                <a:solidFill>
                  <a:srgbClr val="C00000"/>
                </a:solidFill>
              </a:rPr>
              <a:t>1 Corinthians 9:21</a:t>
            </a:r>
          </a:p>
          <a:p>
            <a:pPr lvl="2"/>
            <a:endParaRPr lang="en-US" b="1" dirty="0">
              <a:solidFill>
                <a:srgbClr val="C00000"/>
              </a:solidFill>
            </a:endParaRPr>
          </a:p>
        </p:txBody>
      </p:sp>
    </p:spTree>
    <p:extLst>
      <p:ext uri="{BB962C8B-B14F-4D97-AF65-F5344CB8AC3E}">
        <p14:creationId xmlns:p14="http://schemas.microsoft.com/office/powerpoint/2010/main" val="129916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Seth’s lineage  </a:t>
            </a:r>
            <a:r>
              <a:rPr lang="en-US" sz="3200" b="1" dirty="0">
                <a:solidFill>
                  <a:srgbClr val="C00000"/>
                </a:solidFill>
              </a:rPr>
              <a:t>Genesis 4:25 – 5:32</a:t>
            </a:r>
          </a:p>
          <a:p>
            <a:pPr lvl="1"/>
            <a:r>
              <a:rPr lang="en-US" sz="2800" b="1" dirty="0">
                <a:solidFill>
                  <a:srgbClr val="502800"/>
                </a:solidFill>
              </a:rPr>
              <a:t>Men began to call upon the name of the Lord – the very thing God made man to do.  Men began to seek the Lord in an effort to do his will.  </a:t>
            </a:r>
            <a:r>
              <a:rPr lang="en-US" sz="2800" b="1" dirty="0">
                <a:solidFill>
                  <a:srgbClr val="C00000"/>
                </a:solidFill>
              </a:rPr>
              <a:t>Acts 17:27; Zephaniah 3:9; Romans 10:13</a:t>
            </a:r>
          </a:p>
          <a:p>
            <a:pPr lvl="1"/>
            <a:r>
              <a:rPr lang="en-US" sz="2800" b="1" dirty="0">
                <a:solidFill>
                  <a:srgbClr val="502800"/>
                </a:solidFill>
              </a:rPr>
              <a:t>Enoch walked with God.  He pleased God.  </a:t>
            </a:r>
            <a:r>
              <a:rPr lang="en-US" sz="2800" b="1" dirty="0">
                <a:solidFill>
                  <a:srgbClr val="C00000"/>
                </a:solidFill>
              </a:rPr>
              <a:t>Genesis 4:24; Hebrews 11:5</a:t>
            </a:r>
          </a:p>
          <a:p>
            <a:pPr lvl="1"/>
            <a:r>
              <a:rPr lang="en-US" sz="2800" b="1" dirty="0">
                <a:solidFill>
                  <a:srgbClr val="502800"/>
                </a:solidFill>
              </a:rPr>
              <a:t>Why are Abel, Enoch and Noah listed for us in Hebrews 11?  As examples to follow.</a:t>
            </a:r>
          </a:p>
          <a:p>
            <a:pPr lvl="1"/>
            <a:r>
              <a:rPr lang="en-US" sz="2800" b="1" dirty="0">
                <a:solidFill>
                  <a:srgbClr val="502800"/>
                </a:solidFill>
              </a:rPr>
              <a:t>Noah was 500 and begat Shem, Ham, and Japheth</a:t>
            </a:r>
          </a:p>
        </p:txBody>
      </p:sp>
    </p:spTree>
    <p:extLst>
      <p:ext uri="{BB962C8B-B14F-4D97-AF65-F5344CB8AC3E}">
        <p14:creationId xmlns:p14="http://schemas.microsoft.com/office/powerpoint/2010/main" val="330149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Summary and Application</a:t>
            </a:r>
            <a:endParaRPr lang="en-US" sz="3200" b="1" dirty="0">
              <a:solidFill>
                <a:srgbClr val="C00000"/>
              </a:solidFill>
            </a:endParaRPr>
          </a:p>
          <a:p>
            <a:pPr lvl="1"/>
            <a:r>
              <a:rPr lang="en-US" sz="2800" b="1" dirty="0">
                <a:solidFill>
                  <a:srgbClr val="502800"/>
                </a:solidFill>
              </a:rPr>
              <a:t>Sin has consequences - spiritual and maybe physical</a:t>
            </a:r>
          </a:p>
          <a:p>
            <a:pPr lvl="1"/>
            <a:r>
              <a:rPr lang="en-US" sz="2800" b="1" dirty="0">
                <a:solidFill>
                  <a:srgbClr val="502800"/>
                </a:solidFill>
              </a:rPr>
              <a:t>We must rule our spirit.  </a:t>
            </a:r>
            <a:r>
              <a:rPr lang="en-US" sz="2800" b="1" dirty="0">
                <a:solidFill>
                  <a:srgbClr val="C00000"/>
                </a:solidFill>
              </a:rPr>
              <a:t>Genesis 4:7; James 4:7</a:t>
            </a:r>
          </a:p>
          <a:p>
            <a:pPr lvl="1"/>
            <a:r>
              <a:rPr lang="en-US" sz="2800" b="1" dirty="0">
                <a:solidFill>
                  <a:srgbClr val="502800"/>
                </a:solidFill>
              </a:rPr>
              <a:t>God cares how men worship Him.  </a:t>
            </a:r>
            <a:r>
              <a:rPr lang="en-US" sz="2800" b="1" dirty="0">
                <a:solidFill>
                  <a:srgbClr val="C00000"/>
                </a:solidFill>
              </a:rPr>
              <a:t>John 4:24</a:t>
            </a:r>
          </a:p>
          <a:p>
            <a:pPr lvl="1"/>
            <a:r>
              <a:rPr lang="en-US" sz="2800" b="1" dirty="0">
                <a:solidFill>
                  <a:srgbClr val="502800"/>
                </a:solidFill>
              </a:rPr>
              <a:t>We should imitate the faith of righteous men of old, but act in faith </a:t>
            </a:r>
            <a:r>
              <a:rPr lang="en-US" sz="2800" b="1" u="sng" dirty="0">
                <a:solidFill>
                  <a:srgbClr val="502800"/>
                </a:solidFill>
              </a:rPr>
              <a:t>according to the law under which we live.</a:t>
            </a:r>
            <a:r>
              <a:rPr lang="en-US" sz="2800" b="1" dirty="0">
                <a:solidFill>
                  <a:srgbClr val="502800"/>
                </a:solidFill>
              </a:rPr>
              <a:t>  </a:t>
            </a:r>
            <a:r>
              <a:rPr lang="en-US" sz="2800" b="1" dirty="0">
                <a:solidFill>
                  <a:srgbClr val="C00000"/>
                </a:solidFill>
              </a:rPr>
              <a:t>Hebrews 12:1-2; 1 Corinthians 9:21  </a:t>
            </a:r>
            <a:r>
              <a:rPr lang="en-US" sz="2800" b="1" dirty="0">
                <a:solidFill>
                  <a:srgbClr val="502800"/>
                </a:solidFill>
              </a:rPr>
              <a:t>If we imitate Abel’s faith and listen to God, we too will be righteous.</a:t>
            </a:r>
          </a:p>
        </p:txBody>
      </p:sp>
    </p:spTree>
    <p:extLst>
      <p:ext uri="{BB962C8B-B14F-4D97-AF65-F5344CB8AC3E}">
        <p14:creationId xmlns:p14="http://schemas.microsoft.com/office/powerpoint/2010/main" val="122791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fontScale="92500" lnSpcReduction="10000"/>
          </a:bodyPr>
          <a:lstStyle/>
          <a:p>
            <a:pPr marL="0" indent="0">
              <a:buNone/>
            </a:pPr>
            <a:r>
              <a:rPr lang="en-US" sz="3500" b="1" dirty="0">
                <a:solidFill>
                  <a:srgbClr val="502800"/>
                </a:solidFill>
              </a:rPr>
              <a:t>Review</a:t>
            </a:r>
          </a:p>
          <a:p>
            <a:r>
              <a:rPr lang="en-US" b="1" dirty="0">
                <a:solidFill>
                  <a:srgbClr val="502800"/>
                </a:solidFill>
              </a:rPr>
              <a:t>From nothing (</a:t>
            </a:r>
            <a:r>
              <a:rPr lang="en-US" b="1" dirty="0">
                <a:solidFill>
                  <a:srgbClr val="C00000"/>
                </a:solidFill>
              </a:rPr>
              <a:t>Hebrews 11:3</a:t>
            </a:r>
            <a:r>
              <a:rPr lang="en-US" b="1" dirty="0">
                <a:solidFill>
                  <a:srgbClr val="502800"/>
                </a:solidFill>
              </a:rPr>
              <a:t>) to Man was six literal days</a:t>
            </a:r>
          </a:p>
          <a:p>
            <a:pPr lvl="1"/>
            <a:r>
              <a:rPr lang="en-US" sz="2800" b="1" u="sng" dirty="0">
                <a:solidFill>
                  <a:srgbClr val="502800"/>
                </a:solidFill>
              </a:rPr>
              <a:t>All</a:t>
            </a:r>
            <a:r>
              <a:rPr lang="en-US" sz="2800" b="1" dirty="0">
                <a:solidFill>
                  <a:srgbClr val="502800"/>
                </a:solidFill>
              </a:rPr>
              <a:t> of the “creating” and “making” that God did ended the seventh day  </a:t>
            </a:r>
            <a:r>
              <a:rPr lang="en-US" sz="2800" b="1" dirty="0">
                <a:solidFill>
                  <a:srgbClr val="C00000"/>
                </a:solidFill>
              </a:rPr>
              <a:t>Genesis 2:3</a:t>
            </a:r>
          </a:p>
          <a:p>
            <a:pPr lvl="1"/>
            <a:r>
              <a:rPr lang="en-US" sz="2800" b="1" dirty="0">
                <a:solidFill>
                  <a:srgbClr val="502800"/>
                </a:solidFill>
              </a:rPr>
              <a:t>God </a:t>
            </a:r>
            <a:r>
              <a:rPr lang="en-US" sz="2800" b="1" u="sng" dirty="0">
                <a:solidFill>
                  <a:srgbClr val="502800"/>
                </a:solidFill>
              </a:rPr>
              <a:t>created</a:t>
            </a:r>
            <a:r>
              <a:rPr lang="en-US" sz="2800" b="1" dirty="0">
                <a:solidFill>
                  <a:srgbClr val="502800"/>
                </a:solidFill>
              </a:rPr>
              <a:t> ”heaven and earth” according to </a:t>
            </a:r>
            <a:r>
              <a:rPr lang="en-US" sz="2800" b="1" dirty="0">
                <a:solidFill>
                  <a:srgbClr val="C00000"/>
                </a:solidFill>
              </a:rPr>
              <a:t>Genesis 1:1</a:t>
            </a:r>
            <a:r>
              <a:rPr lang="en-US" sz="2800" b="1" dirty="0">
                <a:solidFill>
                  <a:srgbClr val="502800"/>
                </a:solidFill>
              </a:rPr>
              <a:t>.  And God moved Moses to write that he </a:t>
            </a:r>
            <a:r>
              <a:rPr lang="en-US" sz="2800" b="1" u="sng" dirty="0">
                <a:solidFill>
                  <a:srgbClr val="502800"/>
                </a:solidFill>
              </a:rPr>
              <a:t>made</a:t>
            </a:r>
            <a:r>
              <a:rPr lang="en-US" sz="2800" b="1" dirty="0">
                <a:solidFill>
                  <a:srgbClr val="502800"/>
                </a:solidFill>
              </a:rPr>
              <a:t> “heaven and earth” and everything in it, in six days.</a:t>
            </a:r>
            <a:r>
              <a:rPr lang="en-US" sz="2800" b="1" dirty="0">
                <a:solidFill>
                  <a:srgbClr val="C00000"/>
                </a:solidFill>
              </a:rPr>
              <a:t>  Exodus 20:11</a:t>
            </a:r>
          </a:p>
          <a:p>
            <a:pPr lvl="1"/>
            <a:r>
              <a:rPr lang="en-US" sz="2800" b="1" dirty="0">
                <a:solidFill>
                  <a:srgbClr val="502800"/>
                </a:solidFill>
              </a:rPr>
              <a:t>Adam and Eve looked like a man and woman, not an infant (</a:t>
            </a:r>
            <a:r>
              <a:rPr lang="en-US" sz="2800" b="1" dirty="0">
                <a:solidFill>
                  <a:srgbClr val="C00000"/>
                </a:solidFill>
              </a:rPr>
              <a:t>Genesis 2:21-25</a:t>
            </a:r>
            <a:r>
              <a:rPr lang="en-US" sz="2800" b="1" dirty="0">
                <a:solidFill>
                  <a:srgbClr val="502800"/>
                </a:solidFill>
              </a:rPr>
              <a:t>) though they were but one day old.  The earth was divided by land and sea, teaming with life at six days and lighted by the stars made two days prior.  Any “appearance of age” that man or the earth had cannot be called “deception” when God </a:t>
            </a:r>
            <a:r>
              <a:rPr lang="en-US" sz="2800" b="1" u="sng" dirty="0">
                <a:solidFill>
                  <a:srgbClr val="502800"/>
                </a:solidFill>
              </a:rPr>
              <a:t>told us</a:t>
            </a:r>
            <a:r>
              <a:rPr lang="en-US" sz="2800" b="1" dirty="0">
                <a:solidFill>
                  <a:srgbClr val="502800"/>
                </a:solidFill>
              </a:rPr>
              <a:t> what he did.   </a:t>
            </a:r>
            <a:r>
              <a:rPr lang="en-US" sz="2800" b="1" dirty="0">
                <a:solidFill>
                  <a:srgbClr val="C00000"/>
                </a:solidFill>
              </a:rPr>
              <a:t>Genesis 1</a:t>
            </a:r>
          </a:p>
          <a:p>
            <a:pPr marL="342900" lvl="1" indent="0">
              <a:buNone/>
            </a:pPr>
            <a:endParaRPr lang="en-US" dirty="0">
              <a:solidFill>
                <a:srgbClr val="502800"/>
              </a:solidFill>
            </a:endParaRPr>
          </a:p>
          <a:p>
            <a:pPr marL="0" indent="0">
              <a:buNone/>
            </a:pPr>
            <a:endParaRPr lang="en-US" sz="2700" b="1" dirty="0">
              <a:solidFill>
                <a:srgbClr val="502800"/>
              </a:solidFill>
            </a:endParaRPr>
          </a:p>
        </p:txBody>
      </p:sp>
    </p:spTree>
    <p:extLst>
      <p:ext uri="{BB962C8B-B14F-4D97-AF65-F5344CB8AC3E}">
        <p14:creationId xmlns:p14="http://schemas.microsoft.com/office/powerpoint/2010/main" val="295035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Review</a:t>
            </a:r>
          </a:p>
          <a:p>
            <a:r>
              <a:rPr lang="en-US" b="1" dirty="0">
                <a:solidFill>
                  <a:srgbClr val="502800"/>
                </a:solidFill>
              </a:rPr>
              <a:t>Jesus pointed back to Genesis - God intended for man and wife to </a:t>
            </a:r>
            <a:r>
              <a:rPr lang="en-US" b="1" u="sng" dirty="0">
                <a:solidFill>
                  <a:srgbClr val="502800"/>
                </a:solidFill>
              </a:rPr>
              <a:t>“</a:t>
            </a:r>
            <a:r>
              <a:rPr lang="en-US" b="1" u="sng" dirty="0">
                <a:solidFill>
                  <a:srgbClr val="C00000"/>
                </a:solidFill>
              </a:rPr>
              <a:t>cleave…and...be one flesh</a:t>
            </a:r>
            <a:r>
              <a:rPr lang="en-US" b="1" u="sng" dirty="0">
                <a:solidFill>
                  <a:srgbClr val="502800"/>
                </a:solidFill>
              </a:rPr>
              <a:t>” - not divided</a:t>
            </a:r>
            <a:r>
              <a:rPr lang="en-US" b="1" dirty="0">
                <a:solidFill>
                  <a:srgbClr val="502800"/>
                </a:solidFill>
              </a:rPr>
              <a:t>.  </a:t>
            </a:r>
            <a:r>
              <a:rPr lang="en-US" b="1" dirty="0">
                <a:solidFill>
                  <a:srgbClr val="C00000"/>
                </a:solidFill>
              </a:rPr>
              <a:t>Genesis 2:24; Matthew 19:4-6</a:t>
            </a:r>
          </a:p>
          <a:p>
            <a:pPr lvl="1"/>
            <a:r>
              <a:rPr lang="en-US" sz="2800" b="1" dirty="0">
                <a:solidFill>
                  <a:srgbClr val="502800"/>
                </a:solidFill>
              </a:rPr>
              <a:t>No divorce is a general rule.  God provided an allowance for divorce under the OT (</a:t>
            </a:r>
            <a:r>
              <a:rPr lang="en-US" sz="2800" b="1" dirty="0">
                <a:solidFill>
                  <a:srgbClr val="C00000"/>
                </a:solidFill>
              </a:rPr>
              <a:t>Deuteronomy 24:1</a:t>
            </a:r>
            <a:r>
              <a:rPr lang="en-US" sz="2800" b="1" dirty="0">
                <a:solidFill>
                  <a:srgbClr val="502800"/>
                </a:solidFill>
              </a:rPr>
              <a:t>) as well as under the NT (</a:t>
            </a:r>
            <a:r>
              <a:rPr lang="en-US" sz="2800" b="1" dirty="0">
                <a:solidFill>
                  <a:srgbClr val="C00000"/>
                </a:solidFill>
              </a:rPr>
              <a:t>Mathew 19:9; 5:32</a:t>
            </a:r>
            <a:r>
              <a:rPr lang="en-US" sz="2800" b="1" dirty="0">
                <a:solidFill>
                  <a:srgbClr val="502800"/>
                </a:solidFill>
              </a:rPr>
              <a:t>)</a:t>
            </a:r>
          </a:p>
          <a:p>
            <a:pPr lvl="2"/>
            <a:r>
              <a:rPr lang="en-US" sz="2800" b="1" dirty="0">
                <a:solidFill>
                  <a:srgbClr val="502800"/>
                </a:solidFill>
              </a:rPr>
              <a:t>Under our covenant, God allows one to divorce their spouse only for the cause of literal adultery (literal adultery – </a:t>
            </a:r>
            <a:r>
              <a:rPr lang="en-US" sz="2800" b="1" dirty="0">
                <a:solidFill>
                  <a:srgbClr val="C00000"/>
                </a:solidFill>
              </a:rPr>
              <a:t>Matthew 5:32 </a:t>
            </a:r>
            <a:r>
              <a:rPr lang="en-US" sz="2800" b="1" dirty="0">
                <a:solidFill>
                  <a:srgbClr val="502800"/>
                </a:solidFill>
              </a:rPr>
              <a:t>versus figurative adultery – </a:t>
            </a:r>
            <a:r>
              <a:rPr lang="en-US" sz="2800" b="1" dirty="0">
                <a:solidFill>
                  <a:srgbClr val="C00000"/>
                </a:solidFill>
              </a:rPr>
              <a:t>Matthew 5:28</a:t>
            </a:r>
            <a:r>
              <a:rPr lang="en-US" sz="2800" b="1" dirty="0">
                <a:solidFill>
                  <a:srgbClr val="502800"/>
                </a:solidFill>
              </a:rPr>
              <a:t>).</a:t>
            </a:r>
          </a:p>
          <a:p>
            <a:pPr marL="342900" lvl="1" indent="0">
              <a:buNone/>
            </a:pPr>
            <a:endParaRPr lang="en-US" dirty="0">
              <a:solidFill>
                <a:srgbClr val="502800"/>
              </a:solidFill>
            </a:endParaRPr>
          </a:p>
          <a:p>
            <a:pPr marL="0" indent="0">
              <a:buNone/>
            </a:pPr>
            <a:endParaRPr lang="en-US" sz="2700" b="1" dirty="0">
              <a:solidFill>
                <a:srgbClr val="502800"/>
              </a:solidFill>
            </a:endParaRPr>
          </a:p>
        </p:txBody>
      </p:sp>
    </p:spTree>
    <p:extLst>
      <p:ext uri="{BB962C8B-B14F-4D97-AF65-F5344CB8AC3E}">
        <p14:creationId xmlns:p14="http://schemas.microsoft.com/office/powerpoint/2010/main" val="133198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Review</a:t>
            </a:r>
          </a:p>
          <a:p>
            <a:r>
              <a:rPr lang="en-US" b="1" dirty="0">
                <a:solidFill>
                  <a:srgbClr val="502800"/>
                </a:solidFill>
              </a:rPr>
              <a:t>Thorns and thistles remind us of Adam’s sin.  This earth is not and will never be a paradise.  </a:t>
            </a:r>
            <a:endParaRPr lang="en-US" b="1" dirty="0">
              <a:solidFill>
                <a:srgbClr val="C00000"/>
              </a:solidFill>
            </a:endParaRPr>
          </a:p>
          <a:p>
            <a:pPr lvl="1"/>
            <a:r>
              <a:rPr lang="en-US" sz="2800" b="1" dirty="0">
                <a:solidFill>
                  <a:srgbClr val="502800"/>
                </a:solidFill>
              </a:rPr>
              <a:t>We will return to dust, and the earth will one day be dissolved  </a:t>
            </a:r>
            <a:r>
              <a:rPr lang="en-US" sz="2800" b="1" dirty="0">
                <a:solidFill>
                  <a:srgbClr val="C00000"/>
                </a:solidFill>
              </a:rPr>
              <a:t>2 Peter 3:11</a:t>
            </a:r>
            <a:endParaRPr lang="en-US" sz="2800" b="1" dirty="0">
              <a:solidFill>
                <a:srgbClr val="502800"/>
              </a:solidFill>
            </a:endParaRPr>
          </a:p>
          <a:p>
            <a:pPr lvl="1"/>
            <a:r>
              <a:rPr lang="en-US" sz="2800" b="1" dirty="0">
                <a:solidFill>
                  <a:srgbClr val="502800"/>
                </a:solidFill>
              </a:rPr>
              <a:t>We must live holy lives  </a:t>
            </a:r>
            <a:r>
              <a:rPr lang="en-US" sz="2800" b="1" dirty="0">
                <a:solidFill>
                  <a:srgbClr val="C00000"/>
                </a:solidFill>
              </a:rPr>
              <a:t>2 Peter 3:11</a:t>
            </a:r>
            <a:endParaRPr lang="en-US" sz="2800" b="1" dirty="0">
              <a:solidFill>
                <a:srgbClr val="502800"/>
              </a:solidFill>
            </a:endParaRPr>
          </a:p>
          <a:p>
            <a:pPr marL="342900" lvl="1" indent="0">
              <a:buNone/>
            </a:pPr>
            <a:endParaRPr lang="en-US" dirty="0">
              <a:solidFill>
                <a:srgbClr val="502800"/>
              </a:solidFill>
            </a:endParaRPr>
          </a:p>
          <a:p>
            <a:pPr marL="0" indent="0">
              <a:buNone/>
            </a:pPr>
            <a:endParaRPr lang="en-US" sz="2700" b="1" dirty="0">
              <a:solidFill>
                <a:srgbClr val="502800"/>
              </a:solidFill>
            </a:endParaRPr>
          </a:p>
        </p:txBody>
      </p:sp>
    </p:spTree>
    <p:extLst>
      <p:ext uri="{BB962C8B-B14F-4D97-AF65-F5344CB8AC3E}">
        <p14:creationId xmlns:p14="http://schemas.microsoft.com/office/powerpoint/2010/main" val="121078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Cain, Abel, and Seth  </a:t>
            </a:r>
            <a:r>
              <a:rPr lang="en-US" sz="3200" b="1" dirty="0">
                <a:solidFill>
                  <a:srgbClr val="C00000"/>
                </a:solidFill>
              </a:rPr>
              <a:t>Genesis 4 – 5</a:t>
            </a:r>
          </a:p>
          <a:p>
            <a:pPr marL="0" indent="0">
              <a:buNone/>
            </a:pPr>
            <a:endParaRPr lang="en-US" sz="200" b="1" dirty="0">
              <a:solidFill>
                <a:srgbClr val="C00000"/>
              </a:solidFill>
            </a:endParaRPr>
          </a:p>
          <a:p>
            <a:r>
              <a:rPr lang="en-US" b="1" dirty="0">
                <a:solidFill>
                  <a:srgbClr val="502800"/>
                </a:solidFill>
              </a:rPr>
              <a:t>Cain’s sin and its consequences  </a:t>
            </a:r>
            <a:r>
              <a:rPr lang="en-US" b="1" dirty="0">
                <a:solidFill>
                  <a:srgbClr val="C00000"/>
                </a:solidFill>
              </a:rPr>
              <a:t>Genesis 4:1-15</a:t>
            </a:r>
          </a:p>
          <a:p>
            <a:r>
              <a:rPr lang="en-US" b="1" dirty="0">
                <a:solidFill>
                  <a:srgbClr val="502800"/>
                </a:solidFill>
              </a:rPr>
              <a:t>Cain’s lineage  </a:t>
            </a:r>
            <a:r>
              <a:rPr lang="en-US" b="1" dirty="0">
                <a:solidFill>
                  <a:srgbClr val="C00000"/>
                </a:solidFill>
              </a:rPr>
              <a:t>Genesis 4:6-15</a:t>
            </a:r>
          </a:p>
          <a:p>
            <a:r>
              <a:rPr lang="en-US" b="1" dirty="0">
                <a:solidFill>
                  <a:srgbClr val="502800"/>
                </a:solidFill>
              </a:rPr>
              <a:t>Seth’s lineage  </a:t>
            </a:r>
            <a:r>
              <a:rPr lang="en-US" b="1" dirty="0">
                <a:solidFill>
                  <a:srgbClr val="C00000"/>
                </a:solidFill>
              </a:rPr>
              <a:t>Genesis 4:25 – 5:32</a:t>
            </a:r>
          </a:p>
          <a:p>
            <a:pPr marL="342900" lvl="1" indent="0">
              <a:buNone/>
            </a:pPr>
            <a:endParaRPr lang="en-US" dirty="0">
              <a:solidFill>
                <a:srgbClr val="502800"/>
              </a:solidFill>
            </a:endParaRPr>
          </a:p>
          <a:p>
            <a:pPr marL="0" indent="0">
              <a:buNone/>
            </a:pPr>
            <a:endParaRPr lang="en-US" sz="2700" b="1" dirty="0">
              <a:solidFill>
                <a:srgbClr val="502800"/>
              </a:solidFill>
            </a:endParaRPr>
          </a:p>
        </p:txBody>
      </p:sp>
    </p:spTree>
    <p:extLst>
      <p:ext uri="{BB962C8B-B14F-4D97-AF65-F5344CB8AC3E}">
        <p14:creationId xmlns:p14="http://schemas.microsoft.com/office/powerpoint/2010/main" val="219473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Cain’s sin and the consequences  </a:t>
            </a:r>
            <a:r>
              <a:rPr lang="en-US" sz="3200" b="1" dirty="0">
                <a:solidFill>
                  <a:srgbClr val="C00000"/>
                </a:solidFill>
              </a:rPr>
              <a:t>Genesis 4:1-15</a:t>
            </a:r>
          </a:p>
          <a:p>
            <a:pPr marL="0" indent="0">
              <a:buNone/>
            </a:pPr>
            <a:endParaRPr lang="en-US" sz="200" b="1" dirty="0">
              <a:solidFill>
                <a:srgbClr val="C00000"/>
              </a:solidFill>
            </a:endParaRPr>
          </a:p>
          <a:p>
            <a:r>
              <a:rPr lang="en-US" b="1" dirty="0">
                <a:solidFill>
                  <a:srgbClr val="502800"/>
                </a:solidFill>
              </a:rPr>
              <a:t>Cain and Abel’s occupation  </a:t>
            </a:r>
            <a:r>
              <a:rPr lang="en-US" b="1" dirty="0">
                <a:solidFill>
                  <a:srgbClr val="C00000"/>
                </a:solidFill>
              </a:rPr>
              <a:t>Genesis 4:1-2</a:t>
            </a:r>
          </a:p>
          <a:p>
            <a:r>
              <a:rPr lang="en-US" b="1" dirty="0">
                <a:solidFill>
                  <a:srgbClr val="502800"/>
                </a:solidFill>
              </a:rPr>
              <a:t>Cain and Abel’s worship  </a:t>
            </a:r>
            <a:r>
              <a:rPr lang="en-US" b="1" dirty="0">
                <a:solidFill>
                  <a:srgbClr val="C00000"/>
                </a:solidFill>
              </a:rPr>
              <a:t>Genesis 4:3-5</a:t>
            </a:r>
          </a:p>
          <a:p>
            <a:pPr lvl="1"/>
            <a:r>
              <a:rPr lang="en-US" b="1" dirty="0">
                <a:solidFill>
                  <a:srgbClr val="502800"/>
                </a:solidFill>
              </a:rPr>
              <a:t>Abel’s offering was by </a:t>
            </a:r>
            <a:r>
              <a:rPr lang="en-US" b="1" u="sng" dirty="0">
                <a:solidFill>
                  <a:srgbClr val="502800"/>
                </a:solidFill>
              </a:rPr>
              <a:t>faith</a:t>
            </a:r>
            <a:r>
              <a:rPr lang="en-US" b="1" dirty="0">
                <a:solidFill>
                  <a:srgbClr val="502800"/>
                </a:solidFill>
              </a:rPr>
              <a:t>  </a:t>
            </a:r>
            <a:r>
              <a:rPr lang="en-US" b="1" dirty="0">
                <a:solidFill>
                  <a:srgbClr val="C00000"/>
                </a:solidFill>
              </a:rPr>
              <a:t>Hebrews 11:4</a:t>
            </a:r>
          </a:p>
          <a:p>
            <a:pPr lvl="1"/>
            <a:r>
              <a:rPr lang="en-US" b="1" dirty="0">
                <a:solidFill>
                  <a:srgbClr val="502800"/>
                </a:solidFill>
              </a:rPr>
              <a:t>What is “faith” and how do we get it?  </a:t>
            </a:r>
            <a:r>
              <a:rPr lang="en-US" b="1" dirty="0">
                <a:solidFill>
                  <a:srgbClr val="C00000"/>
                </a:solidFill>
              </a:rPr>
              <a:t>Hebrews 11:6; Romans 10:17</a:t>
            </a:r>
          </a:p>
          <a:p>
            <a:pPr lvl="1"/>
            <a:r>
              <a:rPr lang="en-US" b="1" dirty="0">
                <a:solidFill>
                  <a:srgbClr val="502800"/>
                </a:solidFill>
              </a:rPr>
              <a:t>What is “righteousness”  </a:t>
            </a:r>
            <a:r>
              <a:rPr lang="en-US" b="1" dirty="0">
                <a:solidFill>
                  <a:srgbClr val="C00000"/>
                </a:solidFill>
              </a:rPr>
              <a:t>1 John 3:7; Hebrews 11:7b</a:t>
            </a:r>
          </a:p>
          <a:p>
            <a:pPr lvl="1"/>
            <a:r>
              <a:rPr lang="en-US" b="1" dirty="0">
                <a:solidFill>
                  <a:srgbClr val="502800"/>
                </a:solidFill>
              </a:rPr>
              <a:t>What is “sin”  </a:t>
            </a:r>
            <a:r>
              <a:rPr lang="en-US" b="1" dirty="0">
                <a:solidFill>
                  <a:srgbClr val="C00000"/>
                </a:solidFill>
              </a:rPr>
              <a:t>1 John 3:4</a:t>
            </a:r>
          </a:p>
          <a:p>
            <a:pPr lvl="1"/>
            <a:r>
              <a:rPr lang="en-US" b="1" dirty="0">
                <a:solidFill>
                  <a:srgbClr val="502800"/>
                </a:solidFill>
              </a:rPr>
              <a:t>Abel was declared righteous (</a:t>
            </a:r>
            <a:r>
              <a:rPr lang="en-US" b="1" dirty="0">
                <a:solidFill>
                  <a:srgbClr val="C00000"/>
                </a:solidFill>
              </a:rPr>
              <a:t>Hebrews 11:4</a:t>
            </a:r>
            <a:r>
              <a:rPr lang="en-US" b="1" dirty="0">
                <a:solidFill>
                  <a:srgbClr val="502800"/>
                </a:solidFill>
              </a:rPr>
              <a:t>).  He believed God and did what God said.</a:t>
            </a:r>
          </a:p>
          <a:p>
            <a:pPr lvl="1"/>
            <a:r>
              <a:rPr lang="en-US" b="1" dirty="0">
                <a:solidFill>
                  <a:srgbClr val="502800"/>
                </a:solidFill>
              </a:rPr>
              <a:t>Cain was wicked (</a:t>
            </a:r>
            <a:r>
              <a:rPr lang="en-US" b="1" dirty="0">
                <a:solidFill>
                  <a:srgbClr val="C00000"/>
                </a:solidFill>
              </a:rPr>
              <a:t>1 John 3:12</a:t>
            </a:r>
            <a:r>
              <a:rPr lang="en-US" b="1" dirty="0">
                <a:solidFill>
                  <a:srgbClr val="502800"/>
                </a:solidFill>
              </a:rPr>
              <a:t>).  He did not do what God said – but could have.  </a:t>
            </a:r>
            <a:r>
              <a:rPr lang="en-US" b="1" dirty="0">
                <a:solidFill>
                  <a:srgbClr val="C00000"/>
                </a:solidFill>
              </a:rPr>
              <a:t>Genesis 4:7</a:t>
            </a:r>
            <a:endParaRPr lang="en-US" dirty="0">
              <a:solidFill>
                <a:srgbClr val="C00000"/>
              </a:solidFill>
            </a:endParaRPr>
          </a:p>
          <a:p>
            <a:pPr marL="0" indent="0">
              <a:buNone/>
            </a:pPr>
            <a:endParaRPr lang="en-US" sz="2700" b="1" dirty="0">
              <a:solidFill>
                <a:srgbClr val="502800"/>
              </a:solidFill>
            </a:endParaRPr>
          </a:p>
        </p:txBody>
      </p:sp>
    </p:spTree>
    <p:extLst>
      <p:ext uri="{BB962C8B-B14F-4D97-AF65-F5344CB8AC3E}">
        <p14:creationId xmlns:p14="http://schemas.microsoft.com/office/powerpoint/2010/main" val="380445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Cain’s sin and the consequences  </a:t>
            </a:r>
            <a:r>
              <a:rPr lang="en-US" sz="3200" b="1" dirty="0">
                <a:solidFill>
                  <a:srgbClr val="C00000"/>
                </a:solidFill>
              </a:rPr>
              <a:t>Genesis 4:1-15</a:t>
            </a:r>
          </a:p>
          <a:p>
            <a:pPr marL="0" indent="0">
              <a:buNone/>
            </a:pPr>
            <a:endParaRPr lang="en-US" sz="200" b="1" dirty="0">
              <a:solidFill>
                <a:srgbClr val="C00000"/>
              </a:solidFill>
            </a:endParaRPr>
          </a:p>
          <a:p>
            <a:r>
              <a:rPr lang="en-US" b="1" dirty="0">
                <a:solidFill>
                  <a:srgbClr val="502800"/>
                </a:solidFill>
              </a:rPr>
              <a:t>Cain and Abel’s worship  </a:t>
            </a:r>
            <a:r>
              <a:rPr lang="en-US" b="1" dirty="0">
                <a:solidFill>
                  <a:srgbClr val="C00000"/>
                </a:solidFill>
              </a:rPr>
              <a:t>Genesis 4:3-5</a:t>
            </a:r>
          </a:p>
          <a:p>
            <a:pPr lvl="1"/>
            <a:r>
              <a:rPr lang="en-US" b="1" dirty="0">
                <a:solidFill>
                  <a:srgbClr val="502800"/>
                </a:solidFill>
              </a:rPr>
              <a:t>Free will – endure temptation and do not err  </a:t>
            </a:r>
            <a:r>
              <a:rPr lang="en-US" b="1" dirty="0">
                <a:solidFill>
                  <a:srgbClr val="C00000"/>
                </a:solidFill>
              </a:rPr>
              <a:t>James 1:12-16</a:t>
            </a:r>
          </a:p>
          <a:p>
            <a:pPr lvl="1"/>
            <a:r>
              <a:rPr lang="en-US" b="1" dirty="0">
                <a:solidFill>
                  <a:srgbClr val="502800"/>
                </a:solidFill>
              </a:rPr>
              <a:t>Cain’s offering illustrates that it matters how we worship</a:t>
            </a:r>
            <a:endParaRPr lang="en-US" b="1" dirty="0">
              <a:solidFill>
                <a:srgbClr val="C00000"/>
              </a:solidFill>
            </a:endParaRPr>
          </a:p>
          <a:p>
            <a:pPr lvl="2"/>
            <a:r>
              <a:rPr lang="en-US" sz="2400" b="1" dirty="0">
                <a:solidFill>
                  <a:srgbClr val="502800"/>
                </a:solidFill>
              </a:rPr>
              <a:t>Cain didn’t get credit for using his talents when he violated God’s instructions  </a:t>
            </a:r>
            <a:r>
              <a:rPr lang="en-US" sz="2400" b="1" dirty="0">
                <a:solidFill>
                  <a:srgbClr val="C00000"/>
                </a:solidFill>
              </a:rPr>
              <a:t>Genesis 4:5</a:t>
            </a:r>
          </a:p>
          <a:p>
            <a:pPr lvl="2"/>
            <a:r>
              <a:rPr lang="en-US" sz="2400" b="1" dirty="0">
                <a:solidFill>
                  <a:srgbClr val="502800"/>
                </a:solidFill>
              </a:rPr>
              <a:t>“In vain do they worship me…”  </a:t>
            </a:r>
            <a:r>
              <a:rPr lang="en-US" sz="2400" b="1" dirty="0">
                <a:solidFill>
                  <a:srgbClr val="C00000"/>
                </a:solidFill>
              </a:rPr>
              <a:t>Matthew 15:9</a:t>
            </a:r>
          </a:p>
          <a:p>
            <a:pPr lvl="2"/>
            <a:r>
              <a:rPr lang="en-US" sz="2400" b="1" dirty="0">
                <a:solidFill>
                  <a:srgbClr val="502800"/>
                </a:solidFill>
              </a:rPr>
              <a:t>Everything that we do must be in the name of the Lord  </a:t>
            </a:r>
            <a:r>
              <a:rPr lang="en-US" sz="2400" b="1" dirty="0">
                <a:solidFill>
                  <a:srgbClr val="C00000"/>
                </a:solidFill>
              </a:rPr>
              <a:t>Colossians 3:17</a:t>
            </a:r>
          </a:p>
        </p:txBody>
      </p:sp>
    </p:spTree>
    <p:extLst>
      <p:ext uri="{BB962C8B-B14F-4D97-AF65-F5344CB8AC3E}">
        <p14:creationId xmlns:p14="http://schemas.microsoft.com/office/powerpoint/2010/main" val="40961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325350"/>
          </a:xfrm>
        </p:spPr>
        <p:txBody>
          <a:bodyPr>
            <a:normAutofit/>
          </a:bodyPr>
          <a:lstStyle/>
          <a:p>
            <a:pPr marL="0" indent="0">
              <a:buNone/>
            </a:pPr>
            <a:r>
              <a:rPr lang="en-US" sz="3200" b="1" dirty="0">
                <a:solidFill>
                  <a:srgbClr val="502800"/>
                </a:solidFill>
              </a:rPr>
              <a:t>Cain’s sin and the consequences  </a:t>
            </a:r>
            <a:r>
              <a:rPr lang="en-US" sz="3200" b="1" dirty="0">
                <a:solidFill>
                  <a:srgbClr val="C00000"/>
                </a:solidFill>
              </a:rPr>
              <a:t>Genesis 4:1-15</a:t>
            </a:r>
          </a:p>
          <a:p>
            <a:pPr marL="0" indent="0">
              <a:buNone/>
            </a:pPr>
            <a:endParaRPr lang="en-US" sz="200" b="1" dirty="0">
              <a:solidFill>
                <a:srgbClr val="C00000"/>
              </a:solidFill>
            </a:endParaRPr>
          </a:p>
          <a:p>
            <a:r>
              <a:rPr lang="en-US" b="1" dirty="0">
                <a:solidFill>
                  <a:srgbClr val="502800"/>
                </a:solidFill>
              </a:rPr>
              <a:t>Dealing with sin  </a:t>
            </a:r>
            <a:r>
              <a:rPr lang="en-US" b="1" dirty="0">
                <a:solidFill>
                  <a:srgbClr val="C00000"/>
                </a:solidFill>
              </a:rPr>
              <a:t>Genesis 4:6-15</a:t>
            </a:r>
          </a:p>
          <a:p>
            <a:pPr lvl="1"/>
            <a:r>
              <a:rPr lang="en-US" b="1" dirty="0">
                <a:solidFill>
                  <a:srgbClr val="502800"/>
                </a:solidFill>
              </a:rPr>
              <a:t>God did not accept Cain’s offering  </a:t>
            </a:r>
            <a:r>
              <a:rPr lang="en-US" b="1" dirty="0">
                <a:solidFill>
                  <a:srgbClr val="C00000"/>
                </a:solidFill>
              </a:rPr>
              <a:t>Genesis 4:5  </a:t>
            </a:r>
          </a:p>
          <a:p>
            <a:pPr lvl="1"/>
            <a:r>
              <a:rPr lang="en-US" b="1" dirty="0">
                <a:solidFill>
                  <a:srgbClr val="502800"/>
                </a:solidFill>
              </a:rPr>
              <a:t>Don’t compound sin with sin  </a:t>
            </a:r>
            <a:r>
              <a:rPr lang="en-US" b="1" dirty="0">
                <a:solidFill>
                  <a:srgbClr val="C00000"/>
                </a:solidFill>
              </a:rPr>
              <a:t>Genesis 4:5,8</a:t>
            </a:r>
          </a:p>
          <a:p>
            <a:pPr lvl="1"/>
            <a:r>
              <a:rPr lang="en-US" b="1" dirty="0">
                <a:solidFill>
                  <a:srgbClr val="502800"/>
                </a:solidFill>
              </a:rPr>
              <a:t>Acknowledge and correct it </a:t>
            </a:r>
            <a:r>
              <a:rPr lang="en-US" b="1" dirty="0">
                <a:solidFill>
                  <a:srgbClr val="C00000"/>
                </a:solidFill>
              </a:rPr>
              <a:t> Ezekiel 18:21</a:t>
            </a:r>
          </a:p>
          <a:p>
            <a:pPr lvl="1"/>
            <a:r>
              <a:rPr lang="en-US" b="1" dirty="0">
                <a:solidFill>
                  <a:srgbClr val="502800"/>
                </a:solidFill>
              </a:rPr>
              <a:t>Rule over it  </a:t>
            </a:r>
            <a:r>
              <a:rPr lang="en-US" b="1" dirty="0">
                <a:solidFill>
                  <a:srgbClr val="C00000"/>
                </a:solidFill>
              </a:rPr>
              <a:t>Genesis 4:7; James 4:7</a:t>
            </a:r>
          </a:p>
          <a:p>
            <a:pPr lvl="1"/>
            <a:r>
              <a:rPr lang="en-US" b="1" dirty="0">
                <a:solidFill>
                  <a:srgbClr val="502800"/>
                </a:solidFill>
              </a:rPr>
              <a:t>May have earthly consequences  </a:t>
            </a:r>
            <a:r>
              <a:rPr lang="en-US" b="1" dirty="0">
                <a:solidFill>
                  <a:srgbClr val="C00000"/>
                </a:solidFill>
              </a:rPr>
              <a:t>Genesis 4:11; Romans 1:27</a:t>
            </a:r>
          </a:p>
          <a:p>
            <a:pPr lvl="1"/>
            <a:r>
              <a:rPr lang="en-US" b="1" dirty="0">
                <a:solidFill>
                  <a:srgbClr val="502800"/>
                </a:solidFill>
              </a:rPr>
              <a:t>God is merciful - we may find mercy even for temporal things  </a:t>
            </a:r>
            <a:r>
              <a:rPr lang="en-US" b="1" dirty="0">
                <a:solidFill>
                  <a:srgbClr val="C00000"/>
                </a:solidFill>
              </a:rPr>
              <a:t>Genesis 4:15; Joel 2:12-14 </a:t>
            </a:r>
            <a:r>
              <a:rPr lang="en-US" b="1" dirty="0">
                <a:solidFill>
                  <a:srgbClr val="502800"/>
                </a:solidFill>
              </a:rPr>
              <a:t>(“who </a:t>
            </a:r>
            <a:r>
              <a:rPr lang="en-US" b="1" dirty="0" err="1">
                <a:solidFill>
                  <a:srgbClr val="502800"/>
                </a:solidFill>
              </a:rPr>
              <a:t>knoweth</a:t>
            </a:r>
            <a:r>
              <a:rPr lang="en-US" b="1" dirty="0">
                <a:solidFill>
                  <a:srgbClr val="502800"/>
                </a:solidFill>
              </a:rPr>
              <a:t> if he will return and repent, and leave a blessing…”); </a:t>
            </a:r>
            <a:r>
              <a:rPr lang="en-US" b="1" dirty="0">
                <a:solidFill>
                  <a:srgbClr val="C00000"/>
                </a:solidFill>
              </a:rPr>
              <a:t>2 Samuel 12:22</a:t>
            </a:r>
            <a:r>
              <a:rPr lang="en-US" b="1" dirty="0">
                <a:solidFill>
                  <a:srgbClr val="502800"/>
                </a:solidFill>
              </a:rPr>
              <a:t> (“who can tell whether God will be gracious to me…”)</a:t>
            </a:r>
          </a:p>
        </p:txBody>
      </p:sp>
    </p:spTree>
    <p:extLst>
      <p:ext uri="{BB962C8B-B14F-4D97-AF65-F5344CB8AC3E}">
        <p14:creationId xmlns:p14="http://schemas.microsoft.com/office/powerpoint/2010/main" val="45512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34530"/>
            <a:ext cx="8679180" cy="5622324"/>
          </a:xfrm>
        </p:spPr>
        <p:txBody>
          <a:bodyPr>
            <a:normAutofit fontScale="92500" lnSpcReduction="10000"/>
          </a:bodyPr>
          <a:lstStyle/>
          <a:p>
            <a:pPr marL="0" indent="0">
              <a:buNone/>
            </a:pPr>
            <a:r>
              <a:rPr lang="en-US" sz="3500" b="1" dirty="0">
                <a:solidFill>
                  <a:srgbClr val="502800"/>
                </a:solidFill>
              </a:rPr>
              <a:t>Cain’s lineage  </a:t>
            </a:r>
            <a:r>
              <a:rPr lang="en-US" sz="3500" b="1" dirty="0">
                <a:solidFill>
                  <a:srgbClr val="C00000"/>
                </a:solidFill>
              </a:rPr>
              <a:t>Genesis 4:16-24</a:t>
            </a:r>
          </a:p>
          <a:p>
            <a:pPr lvl="1"/>
            <a:r>
              <a:rPr lang="en-US" sz="3000" b="1" dirty="0">
                <a:solidFill>
                  <a:srgbClr val="502800"/>
                </a:solidFill>
              </a:rPr>
              <a:t>”And Lamech took unto him two wives”  </a:t>
            </a:r>
            <a:endParaRPr lang="en-US" sz="3000" b="1" dirty="0">
              <a:solidFill>
                <a:srgbClr val="C00000"/>
              </a:solidFill>
            </a:endParaRPr>
          </a:p>
          <a:p>
            <a:pPr lvl="2"/>
            <a:r>
              <a:rPr lang="en-US" sz="2600" b="1" dirty="0">
                <a:solidFill>
                  <a:srgbClr val="502800"/>
                </a:solidFill>
              </a:rPr>
              <a:t>This is prior to the law of Moses – I don’t know details.  </a:t>
            </a:r>
          </a:p>
          <a:p>
            <a:pPr lvl="2"/>
            <a:r>
              <a:rPr lang="en-US" sz="2600" b="1" dirty="0">
                <a:solidFill>
                  <a:srgbClr val="502800"/>
                </a:solidFill>
              </a:rPr>
              <a:t>Under Moses covenant, God said this to David in 2 Samuel 12:8: “And </a:t>
            </a:r>
            <a:r>
              <a:rPr lang="en-US" sz="2600" b="1" u="sng" dirty="0">
                <a:solidFill>
                  <a:srgbClr val="502800"/>
                </a:solidFill>
              </a:rPr>
              <a:t>I gave thee </a:t>
            </a:r>
            <a:r>
              <a:rPr lang="en-US" sz="2600" b="1" dirty="0">
                <a:solidFill>
                  <a:srgbClr val="502800"/>
                </a:solidFill>
              </a:rPr>
              <a:t>thy master’s house, and thy master’s </a:t>
            </a:r>
            <a:r>
              <a:rPr lang="en-US" sz="2600" b="1" u="sng" dirty="0">
                <a:solidFill>
                  <a:srgbClr val="502800"/>
                </a:solidFill>
              </a:rPr>
              <a:t>wives</a:t>
            </a:r>
            <a:r>
              <a:rPr lang="en-US" sz="2600" b="1" dirty="0">
                <a:solidFill>
                  <a:srgbClr val="502800"/>
                </a:solidFill>
              </a:rPr>
              <a:t> into thy bosom…”</a:t>
            </a:r>
          </a:p>
          <a:p>
            <a:pPr lvl="2"/>
            <a:r>
              <a:rPr lang="en-US" sz="2600" b="1" dirty="0">
                <a:solidFill>
                  <a:srgbClr val="502800"/>
                </a:solidFill>
              </a:rPr>
              <a:t>But what matters to </a:t>
            </a:r>
            <a:r>
              <a:rPr lang="en-US" sz="2600" b="1" u="sng" dirty="0">
                <a:solidFill>
                  <a:srgbClr val="502800"/>
                </a:solidFill>
              </a:rPr>
              <a:t>us</a:t>
            </a:r>
            <a:r>
              <a:rPr lang="en-US" sz="2600" b="1" dirty="0">
                <a:solidFill>
                  <a:srgbClr val="502800"/>
                </a:solidFill>
              </a:rPr>
              <a:t> (whether in Africa or Salt Lake City) is NOT what Lamech or David did, but what is written within </a:t>
            </a:r>
            <a:r>
              <a:rPr lang="en-US" sz="2600" b="1" u="sng" dirty="0">
                <a:solidFill>
                  <a:srgbClr val="502800"/>
                </a:solidFill>
              </a:rPr>
              <a:t>our</a:t>
            </a:r>
            <a:r>
              <a:rPr lang="en-US" sz="2600" b="1" dirty="0">
                <a:solidFill>
                  <a:srgbClr val="502800"/>
                </a:solidFill>
              </a:rPr>
              <a:t> covenant.  Polygamy is not allowed.  </a:t>
            </a:r>
            <a:r>
              <a:rPr lang="en-US" sz="2600" b="1" dirty="0">
                <a:solidFill>
                  <a:srgbClr val="C00000"/>
                </a:solidFill>
              </a:rPr>
              <a:t>Romans 7:2-3 “if </a:t>
            </a:r>
            <a:r>
              <a:rPr lang="en-US" sz="2600" b="1" u="sng" dirty="0">
                <a:solidFill>
                  <a:srgbClr val="C00000"/>
                </a:solidFill>
              </a:rPr>
              <a:t>while</a:t>
            </a:r>
            <a:r>
              <a:rPr lang="en-US" sz="2600" b="1" dirty="0">
                <a:solidFill>
                  <a:srgbClr val="C00000"/>
                </a:solidFill>
              </a:rPr>
              <a:t> her husband </a:t>
            </a:r>
            <a:r>
              <a:rPr lang="en-US" sz="2600" b="1" dirty="0" err="1">
                <a:solidFill>
                  <a:srgbClr val="C00000"/>
                </a:solidFill>
              </a:rPr>
              <a:t>liveth</a:t>
            </a:r>
            <a:r>
              <a:rPr lang="en-US" sz="2600" b="1" dirty="0">
                <a:solidFill>
                  <a:srgbClr val="C00000"/>
                </a:solidFill>
              </a:rPr>
              <a:t>, she be married to </a:t>
            </a:r>
            <a:r>
              <a:rPr lang="en-US" sz="2600" b="1" u="sng" dirty="0">
                <a:solidFill>
                  <a:srgbClr val="C00000"/>
                </a:solidFill>
              </a:rPr>
              <a:t>another</a:t>
            </a:r>
            <a:r>
              <a:rPr lang="en-US" sz="2600" b="1" dirty="0">
                <a:solidFill>
                  <a:srgbClr val="C00000"/>
                </a:solidFill>
              </a:rPr>
              <a:t> man…”</a:t>
            </a:r>
          </a:p>
          <a:p>
            <a:pPr lvl="2"/>
            <a:r>
              <a:rPr lang="en-US" sz="2600" b="1" dirty="0">
                <a:solidFill>
                  <a:srgbClr val="502800"/>
                </a:solidFill>
              </a:rPr>
              <a:t>As we study Genesis, remember that we are reading “what was written aforetime” (</a:t>
            </a:r>
            <a:r>
              <a:rPr lang="en-US" sz="2600" b="1" dirty="0">
                <a:solidFill>
                  <a:srgbClr val="C00000"/>
                </a:solidFill>
              </a:rPr>
              <a:t>Romans 15:4</a:t>
            </a:r>
            <a:r>
              <a:rPr lang="en-US" sz="2600" b="1" dirty="0">
                <a:solidFill>
                  <a:srgbClr val="502800"/>
                </a:solidFill>
              </a:rPr>
              <a:t>), not the law of Christ (</a:t>
            </a:r>
            <a:r>
              <a:rPr lang="en-US" sz="2600" b="1" dirty="0">
                <a:solidFill>
                  <a:srgbClr val="C00000"/>
                </a:solidFill>
              </a:rPr>
              <a:t>1 Corinthians 9:21</a:t>
            </a:r>
            <a:r>
              <a:rPr lang="en-US" sz="2600" b="1" dirty="0">
                <a:solidFill>
                  <a:srgbClr val="502800"/>
                </a:solidFill>
              </a:rPr>
              <a:t>).  We should follow the example of Abel’s faith (</a:t>
            </a:r>
            <a:r>
              <a:rPr lang="en-US" sz="2600" b="1" dirty="0">
                <a:solidFill>
                  <a:srgbClr val="C00000"/>
                </a:solidFill>
              </a:rPr>
              <a:t>Hebrews 11:4</a:t>
            </a:r>
            <a:r>
              <a:rPr lang="en-US" sz="2600" b="1" dirty="0">
                <a:solidFill>
                  <a:srgbClr val="502800"/>
                </a:solidFill>
              </a:rPr>
              <a:t>) but not his law.  </a:t>
            </a:r>
          </a:p>
          <a:p>
            <a:pPr lvl="2"/>
            <a:r>
              <a:rPr lang="en-US" sz="2600" b="1" dirty="0">
                <a:solidFill>
                  <a:srgbClr val="502800"/>
                </a:solidFill>
              </a:rPr>
              <a:t>The faith and the facts of Genesis (</a:t>
            </a:r>
            <a:r>
              <a:rPr lang="en-US" sz="2600" b="1" dirty="0">
                <a:solidFill>
                  <a:srgbClr val="C00000"/>
                </a:solidFill>
              </a:rPr>
              <a:t>Hebrews 11:3-4</a:t>
            </a:r>
            <a:r>
              <a:rPr lang="en-US" sz="2600" b="1" dirty="0">
                <a:solidFill>
                  <a:srgbClr val="502800"/>
                </a:solidFill>
              </a:rPr>
              <a:t>) are well applicable to us today.  But their law is not.  </a:t>
            </a:r>
            <a:endParaRPr lang="en-US" sz="2600" b="1" dirty="0">
              <a:solidFill>
                <a:srgbClr val="C00000"/>
              </a:solidFill>
            </a:endParaRPr>
          </a:p>
        </p:txBody>
      </p:sp>
    </p:spTree>
    <p:extLst>
      <p:ext uri="{BB962C8B-B14F-4D97-AF65-F5344CB8AC3E}">
        <p14:creationId xmlns:p14="http://schemas.microsoft.com/office/powerpoint/2010/main" val="210938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38579</TotalTime>
  <Words>1056</Words>
  <Application>Microsoft Macintosh PowerPoint</Application>
  <PresentationFormat>On-screen Show (4:3)</PresentationFormat>
  <Paragraphs>70</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jandtsmith4@gmail.com</dc:creator>
  <cp:lastModifiedBy>Brent Siota</cp:lastModifiedBy>
  <cp:revision>236</cp:revision>
  <cp:lastPrinted>2022-11-07T14:08:01Z</cp:lastPrinted>
  <dcterms:created xsi:type="dcterms:W3CDTF">2022-07-08T00:25:29Z</dcterms:created>
  <dcterms:modified xsi:type="dcterms:W3CDTF">2022-11-20T11:53:41Z</dcterms:modified>
</cp:coreProperties>
</file>